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7" r:id="rId9"/>
    <p:sldId id="266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113006-D364-4527-982C-97EE59325169}" type="datetimeFigureOut">
              <a:rPr lang="es-CO" smtClean="0"/>
              <a:t>28/11/2012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05264BE-1218-42A0-9703-CCCB66C8009D}" type="slidenum">
              <a:rPr lang="es-CO" smtClean="0"/>
              <a:t>‹#›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827511"/>
          </a:xfrm>
        </p:spPr>
        <p:txBody>
          <a:bodyPr/>
          <a:lstStyle/>
          <a:p>
            <a:r>
              <a:rPr lang="en-US" sz="5400" dirty="0" smtClean="0"/>
              <a:t>Lesson 3:  </a:t>
            </a:r>
            <a:br>
              <a:rPr lang="en-US" sz="5400" dirty="0" smtClean="0"/>
            </a:br>
            <a:r>
              <a:rPr lang="en-US" sz="5400" dirty="0" smtClean="0"/>
              <a:t>Cohesion, adhesion &amp; surface tension</a:t>
            </a:r>
            <a:endParaRPr lang="es-CO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4437112"/>
            <a:ext cx="7128792" cy="1735088"/>
          </a:xfrm>
        </p:spPr>
        <p:txBody>
          <a:bodyPr>
            <a:normAutofit fontScale="92500"/>
          </a:bodyPr>
          <a:lstStyle/>
          <a:p>
            <a:pPr algn="l"/>
            <a:r>
              <a:rPr lang="en-US" b="1" dirty="0" smtClean="0"/>
              <a:t>Objective:</a:t>
            </a:r>
          </a:p>
          <a:p>
            <a:pPr marL="457200" indent="-457200" algn="l">
              <a:buAutoNum type="arabicPeriod"/>
            </a:pPr>
            <a:r>
              <a:rPr lang="en-US" b="1" dirty="0" smtClean="0"/>
              <a:t>Describe cohesion, adhesion and surface tension</a:t>
            </a:r>
          </a:p>
          <a:p>
            <a:pPr marL="457200" indent="-457200" algn="l">
              <a:buAutoNum type="arabicPeriod"/>
            </a:pPr>
            <a:r>
              <a:rPr lang="en-US" b="1" dirty="0" smtClean="0"/>
              <a:t>Understand how and why plants utilize them.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40770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drops of water fit on a penny?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Part A</a:t>
            </a:r>
          </a:p>
          <a:p>
            <a:pPr marL="457200" indent="-457200">
              <a:buAutoNum type="arabicPeriod"/>
            </a:pPr>
            <a:r>
              <a:rPr lang="en-US" dirty="0" smtClean="0"/>
              <a:t>Rinse a penny in tap water and dry completely</a:t>
            </a:r>
          </a:p>
          <a:p>
            <a:pPr marL="457200" indent="-457200">
              <a:buAutoNum type="arabicPeriod"/>
            </a:pPr>
            <a:r>
              <a:rPr lang="en-US" dirty="0" smtClean="0"/>
              <a:t>Place the penny on a paper towel</a:t>
            </a:r>
          </a:p>
          <a:p>
            <a:pPr marL="457200" indent="-457200">
              <a:buAutoNum type="arabicPeriod"/>
            </a:pPr>
            <a:r>
              <a:rPr lang="en-US" dirty="0" smtClean="0"/>
              <a:t>Use a dropper to place DROPS of WATER on the penny (one at a time) until ANY amount of water runs over the edge of the penny.</a:t>
            </a:r>
          </a:p>
          <a:p>
            <a:pPr marL="457200" indent="-457200">
              <a:buAutoNum type="arabicPeriod"/>
            </a:pPr>
            <a:r>
              <a:rPr lang="en-US" dirty="0" smtClean="0"/>
              <a:t>Record the number of drops for the trial in the table.</a:t>
            </a: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897323"/>
              </p:ext>
            </p:extLst>
          </p:nvPr>
        </p:nvGraphicFramePr>
        <p:xfrm>
          <a:off x="755576" y="4869160"/>
          <a:ext cx="7344815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963"/>
                <a:gridCol w="1468963"/>
                <a:gridCol w="1468963"/>
                <a:gridCol w="1468963"/>
                <a:gridCol w="1468963"/>
              </a:tblGrid>
              <a:tr h="864096">
                <a:tc>
                  <a:txBody>
                    <a:bodyPr/>
                    <a:lstStyle/>
                    <a:p>
                      <a:r>
                        <a:rPr lang="es-CO" dirty="0" smtClean="0"/>
                        <a:t>Trial</a:t>
                      </a:r>
                      <a:r>
                        <a:rPr lang="es-CO" baseline="0" dirty="0" smtClean="0"/>
                        <a:t> #1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Trial</a:t>
                      </a:r>
                      <a:r>
                        <a:rPr lang="es-CO" baseline="0" dirty="0" smtClean="0"/>
                        <a:t> #2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Trial #3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Trial</a:t>
                      </a:r>
                      <a:r>
                        <a:rPr lang="es-CO" baseline="0" dirty="0" smtClean="0"/>
                        <a:t> #4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err="1" smtClean="0"/>
                        <a:t>Average</a:t>
                      </a:r>
                      <a:endParaRPr lang="es-CO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86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5865515"/>
          </a:xfrm>
        </p:spPr>
        <p:txBody>
          <a:bodyPr/>
          <a:lstStyle/>
          <a:p>
            <a:pPr marL="0" indent="0">
              <a:buNone/>
            </a:pPr>
            <a:r>
              <a:rPr lang="es-CO" dirty="0" err="1" smtClean="0"/>
              <a:t>Part</a:t>
            </a:r>
            <a:r>
              <a:rPr lang="es-CO" dirty="0" smtClean="0"/>
              <a:t> B</a:t>
            </a:r>
          </a:p>
          <a:p>
            <a:pPr marL="0" indent="0">
              <a:buNone/>
            </a:pPr>
            <a:endParaRPr lang="es-CO" dirty="0"/>
          </a:p>
          <a:p>
            <a:pPr marL="457200" indent="-457200">
              <a:buAutoNum type="arabicPeriod"/>
            </a:pPr>
            <a:r>
              <a:rPr lang="es-CO" dirty="0" err="1" smtClean="0"/>
              <a:t>Clean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penny</a:t>
            </a:r>
            <a:r>
              <a:rPr lang="es-CO" dirty="0" smtClean="0"/>
              <a:t>.  </a:t>
            </a:r>
            <a:r>
              <a:rPr lang="es-CO" dirty="0" err="1" smtClean="0"/>
              <a:t>Rinse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penny</a:t>
            </a:r>
            <a:r>
              <a:rPr lang="es-CO" dirty="0" smtClean="0"/>
              <a:t> in </a:t>
            </a:r>
            <a:r>
              <a:rPr lang="es-CO" dirty="0" err="1" smtClean="0"/>
              <a:t>tap</a:t>
            </a:r>
            <a:r>
              <a:rPr lang="en-US" dirty="0" smtClean="0"/>
              <a:t> water and dry completely.  Try to remove as much residue as possible – WITHOUT soap.</a:t>
            </a:r>
          </a:p>
          <a:p>
            <a:pPr marL="457200" indent="-457200">
              <a:buAutoNum type="arabicPeriod"/>
            </a:pPr>
            <a:r>
              <a:rPr lang="en-US" dirty="0" smtClean="0"/>
              <a:t>With tweezers, dip the penny into the testing liquid.  Let extra liquid drip off the penny into the beaker.</a:t>
            </a:r>
          </a:p>
          <a:p>
            <a:pPr marL="457200" indent="-457200">
              <a:buAutoNum type="arabicPeriod"/>
            </a:pPr>
            <a:r>
              <a:rPr lang="en-US" dirty="0" smtClean="0"/>
              <a:t>Place the penny on a dry paper towel. Place drops of WATER on the penny (one at a time) until ANY amount of water runs over the edge.</a:t>
            </a:r>
          </a:p>
          <a:p>
            <a:pPr marL="457200" indent="-457200">
              <a:buAutoNum type="arabicPeriod"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735171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32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765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Review</a:t>
            </a:r>
            <a:endParaRPr lang="en-C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5" y="980728"/>
            <a:ext cx="8731696" cy="5327997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n-CA" b="1" dirty="0" smtClean="0"/>
              <a:t>Ionic Bonding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Ionic bonds form when electrons are transferred from one atom to another.  Example: salt </a:t>
            </a:r>
            <a:r>
              <a:rPr lang="en-CA" dirty="0" err="1" smtClean="0"/>
              <a:t>NaCl</a:t>
            </a:r>
            <a:r>
              <a:rPr lang="en-CA" dirty="0" smtClean="0"/>
              <a:t>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en-CA" dirty="0" smtClean="0"/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n-CA" b="1" dirty="0" smtClean="0"/>
              <a:t>Covalent Bonding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Covalent bonds result when two atoms share electrons so each atom has octet of electrons in the outer shell.</a:t>
            </a:r>
            <a:r>
              <a:rPr lang="en-CA" dirty="0"/>
              <a:t> </a:t>
            </a:r>
            <a:endParaRPr lang="en-CA" dirty="0" smtClean="0"/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n-CA" dirty="0" smtClean="0"/>
              <a:t>Ex.  Chlorine Cl</a:t>
            </a:r>
            <a:r>
              <a:rPr lang="en-CA" sz="2000" dirty="0" smtClean="0"/>
              <a:t>2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en-CA" sz="2000" dirty="0"/>
          </a:p>
          <a:p>
            <a:pPr algn="l">
              <a:defRPr/>
            </a:pPr>
            <a:endParaRPr lang="en-CA" sz="2000" dirty="0" smtClean="0">
              <a:solidFill>
                <a:schemeClr val="tx2">
                  <a:satMod val="130000"/>
                </a:schemeClr>
              </a:solidFill>
            </a:endParaRPr>
          </a:p>
          <a:p>
            <a:pPr marL="365760" indent="-283464" algn="l">
              <a:defRPr/>
            </a:pPr>
            <a:endParaRPr lang="en-CA" sz="2000" dirty="0"/>
          </a:p>
          <a:p>
            <a:pPr marL="365760" indent="-283464" algn="l">
              <a:defRPr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2885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1"/>
            <a:ext cx="7499350" cy="64807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sz="4000" dirty="0" smtClean="0">
                <a:solidFill>
                  <a:schemeClr val="tx2">
                    <a:satMod val="130000"/>
                  </a:schemeClr>
                </a:solidFill>
              </a:rPr>
              <a:t>Polar and Nonpolar bonds</a:t>
            </a:r>
            <a:endParaRPr lang="en-CA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82296" indent="0">
              <a:buNone/>
              <a:defRPr/>
            </a:pPr>
            <a:r>
              <a:rPr lang="en-CA" dirty="0" smtClean="0"/>
              <a:t>* </a:t>
            </a:r>
            <a:r>
              <a:rPr lang="en-CA" dirty="0"/>
              <a:t>ONLY covalent bonds can be polar/ nonpolar</a:t>
            </a:r>
          </a:p>
          <a:p>
            <a:pPr marL="82296" indent="0">
              <a:buNone/>
              <a:defRPr/>
            </a:pPr>
            <a:endParaRPr lang="en-CA" dirty="0">
              <a:solidFill>
                <a:schemeClr val="tx2"/>
              </a:solidFill>
            </a:endParaRPr>
          </a:p>
          <a:p>
            <a:pPr marL="82296" indent="0">
              <a:buNone/>
              <a:defRPr/>
            </a:pPr>
            <a:r>
              <a:rPr lang="en-CA" dirty="0" smtClean="0">
                <a:solidFill>
                  <a:schemeClr val="tx2"/>
                </a:solidFill>
              </a:rPr>
              <a:t>Polar</a:t>
            </a:r>
          </a:p>
          <a:p>
            <a:pPr marL="82296" indent="0">
              <a:buNone/>
              <a:defRPr/>
            </a:pPr>
            <a:r>
              <a:rPr lang="en-CA" b="1" dirty="0" smtClean="0"/>
              <a:t>Polar</a:t>
            </a:r>
            <a:r>
              <a:rPr lang="en-CA" dirty="0" smtClean="0"/>
              <a:t> </a:t>
            </a:r>
            <a:r>
              <a:rPr lang="en-CA" dirty="0"/>
              <a:t>covalent bonds: the sharing of electrons is </a:t>
            </a:r>
            <a:r>
              <a:rPr lang="en-CA" b="1" i="1" dirty="0"/>
              <a:t>unequal</a:t>
            </a:r>
            <a:r>
              <a:rPr lang="en-CA" dirty="0" smtClean="0"/>
              <a:t>.</a:t>
            </a:r>
          </a:p>
          <a:p>
            <a:pPr marL="425196">
              <a:defRPr/>
            </a:pPr>
            <a:r>
              <a:rPr lang="en-CA" dirty="0" smtClean="0"/>
              <a:t> In a water molecule, each hydrogen atom has a partial </a:t>
            </a:r>
            <a:r>
              <a:rPr lang="en-CA" b="1" dirty="0" smtClean="0"/>
              <a:t>positive</a:t>
            </a:r>
            <a:r>
              <a:rPr lang="en-CA" dirty="0" smtClean="0"/>
              <a:t> charge and the oxygen atom has a partial </a:t>
            </a:r>
            <a:r>
              <a:rPr lang="en-CA" b="1" dirty="0" smtClean="0"/>
              <a:t>negative</a:t>
            </a:r>
            <a:r>
              <a:rPr lang="en-CA" dirty="0" smtClean="0"/>
              <a:t> charges.</a:t>
            </a:r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en-CA" dirty="0" smtClean="0"/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en-CA" dirty="0"/>
          </a:p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Nonpolar</a:t>
            </a:r>
          </a:p>
          <a:p>
            <a:pPr marL="82296" indent="0">
              <a:buNone/>
              <a:defRPr/>
            </a:pPr>
            <a:r>
              <a:rPr lang="en-CA" b="1" dirty="0"/>
              <a:t>Nonpolar </a:t>
            </a:r>
            <a:r>
              <a:rPr lang="en-CA" dirty="0"/>
              <a:t>covalent bonds: sharing of electrons is </a:t>
            </a:r>
            <a:r>
              <a:rPr lang="en-CA" b="1" i="1" dirty="0"/>
              <a:t>equal</a:t>
            </a:r>
            <a:r>
              <a:rPr lang="en-CA" dirty="0"/>
              <a:t>.  </a:t>
            </a:r>
            <a:endParaRPr lang="en-CA" dirty="0" smtClean="0"/>
          </a:p>
          <a:p>
            <a:r>
              <a:rPr lang="en-CA" dirty="0" smtClean="0"/>
              <a:t>They do </a:t>
            </a:r>
            <a:r>
              <a:rPr lang="en-CA" dirty="0"/>
              <a:t>not interact with polar molecules</a:t>
            </a:r>
            <a:r>
              <a:rPr lang="en-CA" dirty="0" smtClean="0"/>
              <a:t>.</a:t>
            </a:r>
            <a:endParaRPr lang="en-CA" dirty="0"/>
          </a:p>
          <a:p>
            <a:r>
              <a:rPr lang="en-CA" dirty="0" smtClean="0"/>
              <a:t>Example Oil </a:t>
            </a:r>
            <a:r>
              <a:rPr lang="en-CA" dirty="0"/>
              <a:t>and </a:t>
            </a:r>
            <a:r>
              <a:rPr lang="en-CA" dirty="0" smtClean="0"/>
              <a:t>ethane</a:t>
            </a:r>
            <a:endParaRPr lang="en-CA" dirty="0"/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052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"/>
            <a:ext cx="8754938" cy="1340768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CA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CA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CA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CA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CA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CA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CA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CA" sz="3300" dirty="0" smtClean="0">
                <a:solidFill>
                  <a:schemeClr val="tx2">
                    <a:satMod val="130000"/>
                  </a:schemeClr>
                </a:solidFill>
              </a:rPr>
              <a:t>What will happen when two water molecules bump into each other?</a:t>
            </a:r>
            <a:endParaRPr lang="en-CA" sz="33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When the oxygen atoms of 2 different water molecules come together, they repel. </a:t>
            </a:r>
          </a:p>
          <a:p>
            <a:r>
              <a:rPr lang="en-CA" dirty="0" smtClean="0"/>
              <a:t>When the hydrogen atoms of 2 different water molecules come together, they repel. </a:t>
            </a:r>
          </a:p>
          <a:p>
            <a:r>
              <a:rPr lang="en-CA" dirty="0" smtClean="0"/>
              <a:t>When an oxygen atom and a hydrogen atom from two different water molecules come together, they attract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26427"/>
            <a:ext cx="4680520" cy="255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04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Adhesion and Cohesion</a:t>
            </a:r>
            <a:endParaRPr lang="en-C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/>
          <a:lstStyle/>
          <a:p>
            <a:r>
              <a:rPr lang="en-CA" dirty="0" smtClean="0"/>
              <a:t>The attraction between two like molecules is </a:t>
            </a:r>
            <a:r>
              <a:rPr lang="en-CA" b="1" dirty="0" smtClean="0"/>
              <a:t>cohesion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The attraction between two unlike molecules is </a:t>
            </a:r>
            <a:r>
              <a:rPr lang="en-CA" b="1" dirty="0" smtClean="0"/>
              <a:t>adhesion</a:t>
            </a:r>
            <a:r>
              <a:rPr lang="en-CA" dirty="0" smtClean="0"/>
              <a:t>.</a:t>
            </a:r>
          </a:p>
          <a:p>
            <a:r>
              <a:rPr lang="en-CA" dirty="0" smtClean="0"/>
              <a:t>Adhesion and cohesion are </a:t>
            </a:r>
            <a:r>
              <a:rPr lang="en-CA" i="1" dirty="0" smtClean="0"/>
              <a:t>inter</a:t>
            </a:r>
            <a:r>
              <a:rPr lang="en-CA" dirty="0" smtClean="0"/>
              <a:t>molecular forces between two molecules.</a:t>
            </a:r>
          </a:p>
          <a:p>
            <a:endParaRPr lang="en-CA" dirty="0" smtClean="0"/>
          </a:p>
        </p:txBody>
      </p:sp>
      <p:pic>
        <p:nvPicPr>
          <p:cNvPr id="1026" name="Picture 2" descr="http://ga.water.usgs.gov/edu/graphics/adhesion-cohesion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72816"/>
            <a:ext cx="268229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86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Surface tension</a:t>
            </a:r>
            <a:endParaRPr lang="en-C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184576"/>
          </a:xfrm>
        </p:spPr>
        <p:txBody>
          <a:bodyPr>
            <a:normAutofit/>
          </a:bodyPr>
          <a:lstStyle/>
          <a:p>
            <a:pPr marL="425196">
              <a:defRPr/>
            </a:pPr>
            <a:r>
              <a:rPr lang="en-CA" dirty="0" smtClean="0"/>
              <a:t> </a:t>
            </a:r>
            <a:r>
              <a:rPr lang="en-CA" b="1" dirty="0" smtClean="0"/>
              <a:t>Adhesion</a:t>
            </a:r>
            <a:r>
              <a:rPr lang="en-CA" dirty="0" smtClean="0"/>
              <a:t> between water and glass leads to capillary rise in a glass tube. </a:t>
            </a:r>
            <a:r>
              <a:rPr lang="en-CA" dirty="0"/>
              <a:t>Water and glass have a smaller attractive </a:t>
            </a:r>
            <a:r>
              <a:rPr lang="en-CA" dirty="0" smtClean="0"/>
              <a:t>force compared </a:t>
            </a:r>
            <a:r>
              <a:rPr lang="en-CA" dirty="0"/>
              <a:t>to water</a:t>
            </a:r>
            <a:r>
              <a:rPr lang="en-US" dirty="0"/>
              <a:t>’s</a:t>
            </a:r>
            <a:r>
              <a:rPr lang="en-CA" dirty="0"/>
              <a:t> attraction of water.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The </a:t>
            </a:r>
            <a:r>
              <a:rPr lang="en-CA" b="1" dirty="0" smtClean="0"/>
              <a:t>cohesive</a:t>
            </a:r>
            <a:r>
              <a:rPr lang="en-CA" dirty="0" smtClean="0"/>
              <a:t> force of water molecules is responsible for the phenomenon of surface tension</a:t>
            </a:r>
            <a:r>
              <a:rPr lang="en-CA" dirty="0"/>
              <a:t>. Water molecules have a strong mutual attraction for one another, enabling them to hold together strongly.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16852"/>
            <a:ext cx="3384376" cy="196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935734"/>
            <a:ext cx="26479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6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Capillary </a:t>
            </a:r>
            <a:r>
              <a:rPr lang="en-CA" dirty="0">
                <a:solidFill>
                  <a:schemeClr val="tx2">
                    <a:satMod val="130000"/>
                  </a:schemeClr>
                </a:solidFill>
              </a:rPr>
              <a:t>a</a:t>
            </a:r>
            <a:r>
              <a:rPr lang="en-CA" dirty="0" smtClean="0">
                <a:solidFill>
                  <a:schemeClr val="tx2">
                    <a:satMod val="130000"/>
                  </a:schemeClr>
                </a:solidFill>
              </a:rPr>
              <a:t>ction in plants</a:t>
            </a:r>
            <a:endParaRPr lang="en-CA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5832648" cy="5400600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Capillary action in plants is a good example of adhesion and cohesion.</a:t>
            </a:r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en-CA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The inner surface of the xylem (the cell wall of a plant) contains positive and negative charges to which water forms hydrogen bonds. This is called </a:t>
            </a:r>
            <a:r>
              <a:rPr lang="en-CA" b="1" dirty="0" smtClean="0"/>
              <a:t>adhesion</a:t>
            </a:r>
            <a:r>
              <a:rPr lang="en-CA" dirty="0" smtClean="0"/>
              <a:t>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As water creeps up the sides of the xylem (adhesion) the water molecules in the middle connect to other water molecules because of </a:t>
            </a:r>
            <a:r>
              <a:rPr lang="en-CA" b="1" dirty="0" smtClean="0"/>
              <a:t>cohesion</a:t>
            </a:r>
            <a:r>
              <a:rPr lang="en-CA" dirty="0" smtClean="0"/>
              <a:t>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The water moves up as the water molecules at the top of the xylem enter the leaves and evaporate (move out of the stomata in the leaf). When a water molecule leaves the leaf, the molecule behind it moves up causing a general movement of the water up the tree.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94003"/>
            <a:ext cx="355078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95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92</TotalTime>
  <Words>487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Ejecutivo</vt:lpstr>
      <vt:lpstr>Lesson 3:   Cohesion, adhesion &amp; surface tension</vt:lpstr>
      <vt:lpstr>How many drops of water fit on a penny?</vt:lpstr>
      <vt:lpstr>PowerPoint Presentation</vt:lpstr>
      <vt:lpstr>Review</vt:lpstr>
      <vt:lpstr>Polar and Nonpolar bonds</vt:lpstr>
      <vt:lpstr>     What will happen when two water molecules bump into each other?</vt:lpstr>
      <vt:lpstr>Adhesion and Cohesion</vt:lpstr>
      <vt:lpstr>Surface tension</vt:lpstr>
      <vt:lpstr>Capillary action in plants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3:  Capillary action &amp; surface tension</dc:title>
  <dc:creator>USUARIO</dc:creator>
  <cp:lastModifiedBy>Laboratorios Ciencias</cp:lastModifiedBy>
  <cp:revision>9</cp:revision>
  <dcterms:created xsi:type="dcterms:W3CDTF">2012-11-22T15:18:29Z</dcterms:created>
  <dcterms:modified xsi:type="dcterms:W3CDTF">2012-11-28T13:40:42Z</dcterms:modified>
</cp:coreProperties>
</file>